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07" r:id="rId1"/>
    <p:sldMasterId id="2147484515" r:id="rId2"/>
  </p:sldMasterIdLst>
  <p:notesMasterIdLst>
    <p:notesMasterId r:id="rId13"/>
  </p:notesMasterIdLst>
  <p:handoutMasterIdLst>
    <p:handoutMasterId r:id="rId14"/>
  </p:handoutMasterIdLst>
  <p:sldIdLst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Arial Unicode MS" panose="020B0604020202020204" pitchFamily="34" charset="-128"/>
      <p:regular r:id="rId21"/>
    </p:embeddedFont>
    <p:embeddedFont>
      <p:font typeface="SimSun" panose="02010600030101010101" pitchFamily="2" charset="-122"/>
      <p:regular r:id="rId22"/>
    </p:embeddedFont>
    <p:embeddedFont>
      <p:font typeface="Arial Black" panose="020B0A04020102020204" pitchFamily="34" charset="0"/>
      <p:bold r:id="rId23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  <a:srgbClr val="E86E38"/>
    <a:srgbClr val="A91F5A"/>
    <a:srgbClr val="99CC00"/>
    <a:srgbClr val="CC66FF"/>
    <a:srgbClr val="993300"/>
    <a:srgbClr val="FF505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87" autoAdjust="0"/>
    <p:restoredTop sz="70213" autoAdjust="0"/>
  </p:normalViewPr>
  <p:slideViewPr>
    <p:cSldViewPr>
      <p:cViewPr>
        <p:scale>
          <a:sx n="70" d="100"/>
          <a:sy n="70" d="100"/>
        </p:scale>
        <p:origin x="-15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ADB33E-C941-4D18-AD12-C2211AC27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DC1DF-757C-49FE-B187-2C3DC0488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02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1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15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265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3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9816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96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708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074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339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063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750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61366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181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05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29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0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08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65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13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07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312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/>
              <a:t>Page </a:t>
            </a:r>
            <a:fld id="{81E077DA-28B3-4924-AD3E-03113DA01EAE}" type="slidenum">
              <a:rPr lang="en-GB" altLang="en-US" sz="800" smtClean="0"/>
              <a:pPr algn="r">
                <a:defRPr/>
              </a:pPr>
              <a:t>‹#›</a:t>
            </a:fld>
            <a:endParaRPr lang="en-GB" alt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>
                <a:solidFill>
                  <a:srgbClr val="000098"/>
                </a:solidFill>
              </a:rPr>
              <a:t>Page </a:t>
            </a:r>
            <a:fld id="{81E077DA-28B3-4924-AD3E-03113DA01EAE}" type="slidenum">
              <a:rPr lang="en-GB" altLang="en-US" sz="800" smtClean="0">
                <a:solidFill>
                  <a:srgbClr val="000098"/>
                </a:solidFill>
              </a:rPr>
              <a:pPr algn="r">
                <a:defRPr/>
              </a:pPr>
              <a:t>‹#›</a:t>
            </a:fld>
            <a:endParaRPr lang="en-GB" altLang="en-US" sz="800" dirty="0">
              <a:solidFill>
                <a:srgbClr val="000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Water vapour and clouds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204864"/>
            <a:ext cx="7761098" cy="38884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for: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precipitation forecasts.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surface energy budgets.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ssessing climate feedback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Ground-based Raman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 or Differential Absorption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Lidar, space-borne lidar (but unable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measure water vapour under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clouds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vapour values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 from Global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Systems (GPS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 have enabled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two-dimensional cloud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 using space-borne </a:t>
            </a: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and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radiometers.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profiles of cloud and in-cloud droplet distributions not currently well measured (new space-based radar/lidar to address this).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de-D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Suspended </a:t>
            </a:r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sediments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sediment transport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influences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 of surface waters,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riparian environments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 functioning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(nutrients, heavy metals, discharges).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 data, which describe the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sediment processes occurring in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environment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need to be collected, archived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 so that the linkages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river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lake processes and water quality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understood.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Precipitation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input for hydrological cycle.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understanding and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climate, weather,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streamflow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 moisture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water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precipitation include: 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satellite-based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radars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passive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radiance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Low Earth Orbit (LEO)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 observations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 from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LEO and Geostationary Earth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satellites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enable retrievals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in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atmosphere.</a:t>
            </a:r>
            <a:endParaRPr 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de-D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Evaporation and Evapotranspiration (ET)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moisture fluxes from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 ocean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land surface to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Land-based ET reflects the rate of plant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drying of the surface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derived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 estimates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(ocean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evaporation)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land-based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in-situ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 (by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Bowen ratio, eddy covariance,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scintillometer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remote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sensing methods as well as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lysimetric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soil water balance methods.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water balance for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continental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scales remains challenging.</a:t>
            </a:r>
            <a:endParaRPr lang="de-D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Soil moisture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climate and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partitioning of incoming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sensible and latent heat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fluxes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partitions precipitation between infiltration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runoff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derived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In-situ networks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remote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sensing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SMAP, SMOS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River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discharge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essential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works (dams,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reservoirs, river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water-related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(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navigation, flood protection, water supply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irrigation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municipal or industrial water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ecosystem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in situ (some remote techniques emerging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Groundwater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water in many areas,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removed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natural processes (discharge)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groundwater pumping.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eplaced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part, by recharge, which is at a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during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periods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measurements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collected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countries but few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share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data with the International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Assessment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(IGRAC), the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global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data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directly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from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or other remote sensing systems, the measurement of gravity variations by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Gravity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and Climate Experiment (GRACE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twin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satellites can be related to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variations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combined with a land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model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Surface </a:t>
            </a:r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water storage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drinking water, recreation, agricultural uses, hydro-electric power.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to aquatic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ecosytems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and remote sensing measurements.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bodies are particularly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monitored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their complex spatial configurations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combined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their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innumerable occurrences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high temporal variability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known geometries, could be 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accurate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to monitor water bodies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fluxes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however, data exchange for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 operations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practically non-existent.</a:t>
            </a:r>
          </a:p>
        </p:txBody>
      </p:sp>
    </p:spTree>
    <p:extLst>
      <p:ext uri="{BB962C8B-B14F-4D97-AF65-F5344CB8AC3E}">
        <p14:creationId xmlns:p14="http://schemas.microsoft.com/office/powerpoint/2010/main" val="15097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Cryospheric</a:t>
            </a:r>
            <a:r>
              <a:rPr lang="en-US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 </a:t>
            </a:r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variables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eeded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climate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and water resource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and high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latitudes.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convincing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climate change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 from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reductions that have been reported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permafrost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seasonally frozen ground, river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lake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ice, ice sheets and glaciers, and snow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networks exist, but are sparse (SNOTEL).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data on snow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extent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snow water equivalent (SWE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primarily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Landsat, MODIS, GEOS, AVHRR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AMSR satellites,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geospatially consistent data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many key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SWE, which is derived primarily from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microwave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measurements, is complicated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surface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roughness, snow temperature,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factors.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710587" cy="93610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Water quality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55318" y="2132856"/>
            <a:ext cx="7761098" cy="424847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Suitability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 for various uses or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where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standards for water quality are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for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particular use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significant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of water quality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and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decline of aquatic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are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activities such as the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untreated waste and industrial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measurements are the basis for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that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water complies with water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standards.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remote sensing is emerging as a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alternative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assessing some types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quality.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chlorophyll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cyanobacterial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pigments,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organic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Secchi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disk transparency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turbidity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aquatic vegetation, and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such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primary productivity and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 fluxes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873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Tahoma</vt:lpstr>
      <vt:lpstr>Arial Unicode MS</vt:lpstr>
      <vt:lpstr>SimSun</vt:lpstr>
      <vt:lpstr>Arial Black</vt:lpstr>
      <vt:lpstr>6_GEO_presentation_template</vt:lpstr>
      <vt:lpstr>7_GEO_presentation_template</vt:lpstr>
      <vt:lpstr>Water vapour and clouds</vt:lpstr>
      <vt:lpstr>Precipitation</vt:lpstr>
      <vt:lpstr>Evaporation and Evapotranspiration (ET)</vt:lpstr>
      <vt:lpstr>Soil moisture</vt:lpstr>
      <vt:lpstr>River discharge</vt:lpstr>
      <vt:lpstr>Groundwater</vt:lpstr>
      <vt:lpstr>Surface water storage</vt:lpstr>
      <vt:lpstr>Cryospheric variables</vt:lpstr>
      <vt:lpstr>Water quality</vt:lpstr>
      <vt:lpstr>Suspended sediments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WMO</cp:lastModifiedBy>
  <cp:revision>373</cp:revision>
  <cp:lastPrinted>2014-10-20T13:06:10Z</cp:lastPrinted>
  <dcterms:created xsi:type="dcterms:W3CDTF">2006-02-27T19:58:49Z</dcterms:created>
  <dcterms:modified xsi:type="dcterms:W3CDTF">2015-03-23T20:36:27Z</dcterms:modified>
</cp:coreProperties>
</file>